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1" r:id="rId2"/>
    <p:sldId id="262" r:id="rId3"/>
    <p:sldId id="263" r:id="rId4"/>
    <p:sldId id="256" r:id="rId5"/>
    <p:sldId id="257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8"/>
    <p:restoredTop sz="94667"/>
  </p:normalViewPr>
  <p:slideViewPr>
    <p:cSldViewPr snapToGrid="0" snapToObjects="1">
      <p:cViewPr>
        <p:scale>
          <a:sx n="78" d="100"/>
          <a:sy n="78" d="100"/>
        </p:scale>
        <p:origin x="15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7C03F-50A4-3048-BED2-BC596A41959D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517B7-6303-5D45-910D-7BC54D4208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59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57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74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56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18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93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12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3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7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5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6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DA33-9620-934B-A6DD-237B962FCEC5}" type="datetimeFigureOut">
              <a:rPr lang="de-DE" smtClean="0"/>
              <a:t>03.12.19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F857-4351-B84B-9AEE-4BFFFC6BC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0.wdp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8.tif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C426A7A-C004-2A4A-9928-8B3D08FC7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71F4A4-C425-C046-9D51-4FE0068D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583" y="3518115"/>
            <a:ext cx="4302210" cy="10859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A4BC426-DB74-9C4C-96E8-2448E38A8BB6}"/>
              </a:ext>
            </a:extLst>
          </p:cNvPr>
          <p:cNvSpPr txBox="1">
            <a:spLocks/>
          </p:cNvSpPr>
          <p:nvPr/>
        </p:nvSpPr>
        <p:spPr>
          <a:xfrm>
            <a:off x="2889035" y="3650319"/>
            <a:ext cx="3852728" cy="797695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sz="2800" dirty="0" err="1"/>
              <a:t>pikas-digi.dzlm.de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228AF5-92DB-954A-A93F-4E55F0AA5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583" y="2262234"/>
            <a:ext cx="4302210" cy="1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B8D1137-C334-5D4B-B58D-DFB837D9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CFEECA-D4CE-AA4F-A039-25BC5000E6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257" y="228601"/>
            <a:ext cx="4428000" cy="640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1DC4A82-F70D-BC46-A8C0-24D99255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603" y="1559322"/>
            <a:ext cx="3835832" cy="13693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5099A0-A82D-5940-92B4-F97F19AA0138}"/>
              </a:ext>
            </a:extLst>
          </p:cNvPr>
          <p:cNvSpPr txBox="1">
            <a:spLocks/>
          </p:cNvSpPr>
          <p:nvPr/>
        </p:nvSpPr>
        <p:spPr>
          <a:xfrm>
            <a:off x="5093539" y="1650019"/>
            <a:ext cx="3649818" cy="118800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PIKAS </a:t>
            </a:r>
            <a:r>
              <a:rPr lang="de-DE" sz="1500" dirty="0" err="1"/>
              <a:t>digi</a:t>
            </a:r>
            <a:r>
              <a:rPr lang="de-DE" sz="1500" dirty="0"/>
              <a:t> bietet Anregungen, wie digitale Medien im Mathematikunterricht der Grundschule sinnvoll eingesetzt werden können.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03F6444-B11F-384C-B127-621CBA6B917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603" y="3190862"/>
            <a:ext cx="3835832" cy="2736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0FE3BB5-C78A-B14D-BB95-4ABC72D20DF7}"/>
              </a:ext>
            </a:extLst>
          </p:cNvPr>
          <p:cNvSpPr txBox="1">
            <a:spLocks/>
          </p:cNvSpPr>
          <p:nvPr/>
        </p:nvSpPr>
        <p:spPr>
          <a:xfrm>
            <a:off x="5090708" y="3272440"/>
            <a:ext cx="3658843" cy="2537809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Gute, fachbezogene digitaler Bildung im Mathematikunterricht durch vier Leitideen: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Guten Mathematikunterricht mit digitalen Medien gestalten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Beziehungsreiches Üben durch digitale Medien stützen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 err="1"/>
              <a:t>Verstehensprozesse</a:t>
            </a:r>
            <a:r>
              <a:rPr lang="de-DE" sz="1500" dirty="0"/>
              <a:t> durch die Potentiale digitaler Medien unterstützen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Prozessbezogene Kompetenzen durch digitale Medien fördern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1A8BC8F-9CE9-A74A-8723-2DAF07FF9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26" y="382904"/>
            <a:ext cx="4141862" cy="609219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8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B8D1137-C334-5D4B-B58D-DFB837D9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CFEECA-D4CE-AA4F-A039-25BC5000E6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1251" y="1880775"/>
            <a:ext cx="3317248" cy="33029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AFE7B1-A0DF-874A-B980-EF147F1BB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350" y="1995009"/>
            <a:ext cx="3079300" cy="30743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B4CE4C-A82F-5348-B1D6-83901FB1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0068" y="5345412"/>
            <a:ext cx="3835832" cy="126493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182E8E9-0CC5-A642-B343-FAACDA8369FE}"/>
              </a:ext>
            </a:extLst>
          </p:cNvPr>
          <p:cNvSpPr txBox="1">
            <a:spLocks/>
          </p:cNvSpPr>
          <p:nvPr/>
        </p:nvSpPr>
        <p:spPr>
          <a:xfrm>
            <a:off x="5356004" y="5474207"/>
            <a:ext cx="3649818" cy="104400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Checkliste zur </a:t>
            </a:r>
            <a:r>
              <a:rPr lang="de-DE" sz="1500" dirty="0" err="1"/>
              <a:t>kriteriengeleiteten</a:t>
            </a:r>
            <a:r>
              <a:rPr lang="de-DE" sz="1500" dirty="0"/>
              <a:t> Softwareauswahl und Veranschaulichung der Potentiale ausgewählter Apps für für den Mathematikunterricht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4729F0A-3761-9740-8863-031CE3DC3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997" y="482421"/>
            <a:ext cx="3835832" cy="126493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2355498-C7EA-AF4A-B294-DD6C8276E26F}"/>
              </a:ext>
            </a:extLst>
          </p:cNvPr>
          <p:cNvSpPr txBox="1">
            <a:spLocks/>
          </p:cNvSpPr>
          <p:nvPr/>
        </p:nvSpPr>
        <p:spPr>
          <a:xfrm>
            <a:off x="5356004" y="599685"/>
            <a:ext cx="3649818" cy="104400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sz="1500" dirty="0"/>
              <a:t>Unterrichtsbeispiele zur sinnvollen Nutzung digitaler Medien für Lehrpersonen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44EA66A-BCDF-BB43-A0CD-E9AB84BD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01" y="485357"/>
            <a:ext cx="3835832" cy="126493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E040A2C0-71F8-A74B-B81E-7F6162233369}"/>
              </a:ext>
            </a:extLst>
          </p:cNvPr>
          <p:cNvSpPr txBox="1">
            <a:spLocks/>
          </p:cNvSpPr>
          <p:nvPr/>
        </p:nvSpPr>
        <p:spPr>
          <a:xfrm>
            <a:off x="127708" y="602621"/>
            <a:ext cx="3649818" cy="104400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sz="1500" dirty="0"/>
              <a:t>4 Leitideen zur Entwicklung einer guten, fachbezogenen digitalen Bildung im Mathematikunterricht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05794E9-0C1D-7E42-B35E-AE6E3663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71" y="5388376"/>
            <a:ext cx="3835832" cy="1264938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1320F76-C76B-7A4C-B0B1-0D2D13D39E1C}"/>
              </a:ext>
            </a:extLst>
          </p:cNvPr>
          <p:cNvSpPr txBox="1">
            <a:spLocks/>
          </p:cNvSpPr>
          <p:nvPr/>
        </p:nvSpPr>
        <p:spPr>
          <a:xfrm>
            <a:off x="138178" y="5505640"/>
            <a:ext cx="3649818" cy="104400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sz="1500" dirty="0"/>
              <a:t>Fortbildungsmaterial für Moderatoren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6F57ED6-4DCE-9B46-A835-D1EF510A7007}"/>
              </a:ext>
            </a:extLst>
          </p:cNvPr>
          <p:cNvCxnSpPr>
            <a:cxnSpLocks/>
          </p:cNvCxnSpPr>
          <p:nvPr/>
        </p:nvCxnSpPr>
        <p:spPr>
          <a:xfrm>
            <a:off x="2073716" y="1825663"/>
            <a:ext cx="2255397" cy="1152974"/>
          </a:xfrm>
          <a:prstGeom prst="straightConnector1">
            <a:avLst/>
          </a:prstGeom>
          <a:ln w="57150">
            <a:solidFill>
              <a:srgbClr val="427F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278683B-F0C6-074A-8F3C-C819FC462EC9}"/>
              </a:ext>
            </a:extLst>
          </p:cNvPr>
          <p:cNvCxnSpPr>
            <a:cxnSpLocks/>
          </p:cNvCxnSpPr>
          <p:nvPr/>
        </p:nvCxnSpPr>
        <p:spPr>
          <a:xfrm flipH="1">
            <a:off x="5356004" y="1805407"/>
            <a:ext cx="1831129" cy="1201652"/>
          </a:xfrm>
          <a:prstGeom prst="straightConnector1">
            <a:avLst/>
          </a:prstGeom>
          <a:ln w="57150">
            <a:solidFill>
              <a:srgbClr val="427F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223D84A-4DFE-3C46-BCEA-947F52D032AC}"/>
              </a:ext>
            </a:extLst>
          </p:cNvPr>
          <p:cNvCxnSpPr>
            <a:cxnSpLocks/>
          </p:cNvCxnSpPr>
          <p:nvPr/>
        </p:nvCxnSpPr>
        <p:spPr>
          <a:xfrm flipH="1" flipV="1">
            <a:off x="5371359" y="4324350"/>
            <a:ext cx="1815775" cy="1021062"/>
          </a:xfrm>
          <a:prstGeom prst="straightConnector1">
            <a:avLst/>
          </a:prstGeom>
          <a:ln w="57150">
            <a:solidFill>
              <a:srgbClr val="427F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69B3963-A5C7-5B4C-ABBC-78FA5750C610}"/>
              </a:ext>
            </a:extLst>
          </p:cNvPr>
          <p:cNvCxnSpPr>
            <a:cxnSpLocks/>
          </p:cNvCxnSpPr>
          <p:nvPr/>
        </p:nvCxnSpPr>
        <p:spPr>
          <a:xfrm flipV="1">
            <a:off x="1952616" y="4324350"/>
            <a:ext cx="2428063" cy="1021062"/>
          </a:xfrm>
          <a:prstGeom prst="straightConnector1">
            <a:avLst/>
          </a:prstGeom>
          <a:ln w="57150">
            <a:solidFill>
              <a:srgbClr val="427F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C426A7A-C004-2A4A-9928-8B3D08FC7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71F4A4-C425-C046-9D51-4FE0068D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583" y="3518115"/>
            <a:ext cx="4302210" cy="10859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A4BC426-DB74-9C4C-96E8-2448E38A8BB6}"/>
              </a:ext>
            </a:extLst>
          </p:cNvPr>
          <p:cNvSpPr txBox="1">
            <a:spLocks/>
          </p:cNvSpPr>
          <p:nvPr/>
        </p:nvSpPr>
        <p:spPr>
          <a:xfrm>
            <a:off x="2889035" y="3650319"/>
            <a:ext cx="3852728" cy="797695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sz="2800" dirty="0" err="1"/>
              <a:t>pikas-kompakt.dzlm.de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90A504-85CE-E74B-B747-946B099D8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582" y="2206474"/>
            <a:ext cx="4302211" cy="11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B8D1137-C334-5D4B-B58D-DFB837D9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CFEECA-D4CE-AA4F-A039-25BC5000E6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57" y="1631035"/>
            <a:ext cx="4644000" cy="35554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1DC4A82-F70D-BC46-A8C0-24D99255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603" y="1635522"/>
            <a:ext cx="3835832" cy="13693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E81A45-502C-ED45-996E-F7F6066B5D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106" r="4574"/>
          <a:stretch/>
        </p:blipFill>
        <p:spPr>
          <a:xfrm>
            <a:off x="218096" y="2700066"/>
            <a:ext cx="4468277" cy="23933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57FF4E-9554-1945-8EEF-7E83C25BEE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" r="4419" b="75614"/>
          <a:stretch/>
        </p:blipFill>
        <p:spPr>
          <a:xfrm>
            <a:off x="218096" y="1728293"/>
            <a:ext cx="4468276" cy="9747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5099A0-A82D-5940-92B4-F97F19AA0138}"/>
              </a:ext>
            </a:extLst>
          </p:cNvPr>
          <p:cNvSpPr txBox="1">
            <a:spLocks/>
          </p:cNvSpPr>
          <p:nvPr/>
        </p:nvSpPr>
        <p:spPr>
          <a:xfrm>
            <a:off x="5093539" y="1726219"/>
            <a:ext cx="3649818" cy="118800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Die Seite richtet sich an: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500" dirty="0"/>
              <a:t>Fachleitungen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500" dirty="0"/>
              <a:t>Lehrpersonen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500" dirty="0"/>
              <a:t>Lehramtsanwärter/-innen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500" dirty="0"/>
              <a:t>Studierende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03F6444-B11F-384C-B127-621CBA6B917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603" y="3095612"/>
            <a:ext cx="3835832" cy="208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0FE3BB5-C78A-B14D-BB95-4ABC72D20DF7}"/>
              </a:ext>
            </a:extLst>
          </p:cNvPr>
          <p:cNvSpPr txBox="1">
            <a:spLocks/>
          </p:cNvSpPr>
          <p:nvPr/>
        </p:nvSpPr>
        <p:spPr>
          <a:xfrm>
            <a:off x="5090708" y="3177191"/>
            <a:ext cx="3658843" cy="1913430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Am Beispiel von sechs exemplarischen Unterrichtsinhalten werden die folgenden vier Schwerpunkte veranschaulicht: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Prozessbezogene Kompetenzen ausbauen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Matheschwierigkeiten begegnen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Sprachbildend unterrichten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dirty="0"/>
              <a:t>Mathestärken fördern</a:t>
            </a:r>
          </a:p>
        </p:txBody>
      </p:sp>
    </p:spTree>
    <p:extLst>
      <p:ext uri="{BB962C8B-B14F-4D97-AF65-F5344CB8AC3E}">
        <p14:creationId xmlns:p14="http://schemas.microsoft.com/office/powerpoint/2010/main" val="13653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038B81B-4CAB-B54B-B706-607158C89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E62E29F-082A-294D-8235-BF88C08EBFF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89" y="834295"/>
            <a:ext cx="4011326" cy="524647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7EDBD76-A2A1-374C-9F06-31140194DA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24"/>
          <a:stretch/>
        </p:blipFill>
        <p:spPr>
          <a:xfrm>
            <a:off x="209726" y="987416"/>
            <a:ext cx="3779451" cy="49402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10397C-9386-2D47-808E-ED4BBEB3F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1051" y="834295"/>
            <a:ext cx="4762257" cy="17001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74DDFD6-F7DF-CA48-B02F-85215CBEF9C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1050" y="2848131"/>
            <a:ext cx="4762257" cy="323263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5099A0-A82D-5940-92B4-F97F19AA0138}"/>
              </a:ext>
            </a:extLst>
          </p:cNvPr>
          <p:cNvSpPr txBox="1">
            <a:spLocks/>
          </p:cNvSpPr>
          <p:nvPr/>
        </p:nvSpPr>
        <p:spPr>
          <a:xfrm>
            <a:off x="4328148" y="973982"/>
            <a:ext cx="4548062" cy="1420751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Neben Basisinformationen zu den einzelnen exemplarischen Unterrichtsinhalten finden Sie konkrete Ideen für die Umsetzung der Inhalte unter besonderer Berücksichtigung der vier Schwerpunkte. </a:t>
            </a:r>
          </a:p>
          <a:p>
            <a:r>
              <a:rPr lang="de-DE" sz="1500" dirty="0"/>
              <a:t>Am Ende jedes Dokuments finden Sie eine Übersicht möglicher Arbeitsaufträge.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3C2E10-0D64-0948-A4D7-6AA0515768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1" r="1104" b="9835"/>
          <a:stretch/>
        </p:blipFill>
        <p:spPr>
          <a:xfrm>
            <a:off x="4328148" y="2946725"/>
            <a:ext cx="4563000" cy="30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C29CD5-2A95-9A42-9EC8-959083D2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36C444A-AA27-AE41-A94D-572F06C58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051" y="1596459"/>
            <a:ext cx="3229897" cy="8152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A99B35-DA2F-C345-A49E-39BD6984F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07" y="2768067"/>
            <a:ext cx="7470184" cy="31357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0FE3BB5-C78A-B14D-BB95-4ABC72D20DF7}"/>
              </a:ext>
            </a:extLst>
          </p:cNvPr>
          <p:cNvSpPr txBox="1">
            <a:spLocks/>
          </p:cNvSpPr>
          <p:nvPr/>
        </p:nvSpPr>
        <p:spPr>
          <a:xfrm>
            <a:off x="3183503" y="1728663"/>
            <a:ext cx="2776992" cy="550871"/>
          </a:xfrm>
          <a:prstGeom prst="rect">
            <a:avLst/>
          </a:prstGeom>
          <a:solidFill>
            <a:schemeClr val="lt1">
              <a:alpha val="90000"/>
            </a:schemeClr>
          </a:solidFill>
          <a:ln cap="rnd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de-DE" sz="1500" dirty="0"/>
              <a:t>Im Mathelexikon können zentrale Begriffe nachgeschlagen werden.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0E3EF8-C602-334F-BF8A-760B78517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066" y="2870693"/>
            <a:ext cx="7125866" cy="28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Macintosh PowerPoint</Application>
  <PresentationFormat>Bildschirmpräsentation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Nadine Wilhelm</cp:lastModifiedBy>
  <cp:revision>22</cp:revision>
  <dcterms:created xsi:type="dcterms:W3CDTF">2019-10-23T07:31:03Z</dcterms:created>
  <dcterms:modified xsi:type="dcterms:W3CDTF">2019-12-03T19:52:22Z</dcterms:modified>
</cp:coreProperties>
</file>